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sldIdLst>
    <p:sldId id="256" r:id="rId3"/>
    <p:sldId id="258" r:id="rId4"/>
    <p:sldId id="260" r:id="rId5"/>
    <p:sldId id="259" r:id="rId6"/>
    <p:sldId id="261" r:id="rId7"/>
    <p:sldId id="268" r:id="rId8"/>
    <p:sldId id="262" r:id="rId9"/>
    <p:sldId id="323" r:id="rId10"/>
    <p:sldId id="307" r:id="rId11"/>
    <p:sldId id="308" r:id="rId12"/>
    <p:sldId id="322" r:id="rId13"/>
    <p:sldId id="309" r:id="rId14"/>
    <p:sldId id="310" r:id="rId15"/>
    <p:sldId id="311" r:id="rId16"/>
    <p:sldId id="321"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3B80DA-8782-9F63-5F36-8F3DAFBD7392}" name="Musonda, Musonda (Lusaka)" initials="MM" userId="S::MusondaM1@state.gov::a84c6aa0-9aef-480e-9e6b-c31fb525591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80" autoAdjust="0"/>
    <p:restoredTop sz="94660"/>
  </p:normalViewPr>
  <p:slideViewPr>
    <p:cSldViewPr snapToGrid="0">
      <p:cViewPr varScale="1">
        <p:scale>
          <a:sx n="70" d="100"/>
          <a:sy n="70" d="100"/>
        </p:scale>
        <p:origin x="1005" y="4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8/10/relationships/authors" Target="author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045525"/>
            <a:ext cx="7772400" cy="1207706"/>
          </a:xfrm>
          <a:prstGeom prst="rect">
            <a:avLst/>
          </a:prstGeom>
        </p:spPr>
        <p:txBody>
          <a:bodyPr anchor="b"/>
          <a:lstStyle>
            <a:lvl1pPr algn="ctr">
              <a:defRPr sz="4900" b="1">
                <a:solidFill>
                  <a:schemeClr val="accent3"/>
                </a:solidFill>
                <a:latin typeface="Century Gothic" panose="020B0502020202020204" pitchFamily="34" charset="0"/>
              </a:defRPr>
            </a:lvl1pPr>
          </a:lstStyle>
          <a:p>
            <a:br>
              <a:rPr lang="en-US" dirty="0"/>
            </a:br>
            <a:br>
              <a:rPr lang="en-US" dirty="0"/>
            </a:br>
            <a:br>
              <a:rPr lang="en-US" dirty="0"/>
            </a:br>
            <a:r>
              <a:rPr lang="en-US" dirty="0"/>
              <a:t>Click to edit Master title</a:t>
            </a:r>
          </a:p>
        </p:txBody>
      </p:sp>
      <p:sp>
        <p:nvSpPr>
          <p:cNvPr id="3" name="Subtitle 2"/>
          <p:cNvSpPr>
            <a:spLocks noGrp="1"/>
          </p:cNvSpPr>
          <p:nvPr>
            <p:ph type="subTitle" idx="1"/>
          </p:nvPr>
        </p:nvSpPr>
        <p:spPr>
          <a:xfrm>
            <a:off x="1143000" y="4041648"/>
            <a:ext cx="6858000" cy="1389888"/>
          </a:xfrm>
          <a:prstGeom prst="rect">
            <a:avLst/>
          </a:prstGeom>
        </p:spPr>
        <p:txBody>
          <a:bodyPr/>
          <a:lstStyle>
            <a:lvl1pPr marL="0" indent="0" algn="ctr">
              <a:buNone/>
              <a:defRPr sz="3300" b="1">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Rectangle 6">
            <a:extLst>
              <a:ext uri="{FF2B5EF4-FFF2-40B4-BE49-F238E27FC236}">
                <a16:creationId xmlns:a16="http://schemas.microsoft.com/office/drawing/2014/main" id="{7CA5E1E7-5E0E-80FE-22F0-0187C42260FA}"/>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62DD699A-0FC4-94A7-DD0B-98CBD0879DEB}"/>
              </a:ext>
            </a:extLst>
          </p:cNvPr>
          <p:cNvSpPr/>
          <p:nvPr userDrawn="1"/>
        </p:nvSpPr>
        <p:spPr>
          <a:xfrm>
            <a:off x="580644" y="3507233"/>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text, clipart, seat, chair&#10;&#10;AI-generated content may be incorrect.">
            <a:extLst>
              <a:ext uri="{FF2B5EF4-FFF2-40B4-BE49-F238E27FC236}">
                <a16:creationId xmlns:a16="http://schemas.microsoft.com/office/drawing/2014/main" id="{ABD20D52-274B-68A8-835D-5158C30A06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0" name="Picture 9" descr="A picture containing clipart&#10;&#10;AI-generated content may be incorrect.">
            <a:extLst>
              <a:ext uri="{FF2B5EF4-FFF2-40B4-BE49-F238E27FC236}">
                <a16:creationId xmlns:a16="http://schemas.microsoft.com/office/drawing/2014/main" id="{D2EF188E-4A1A-2800-2A4B-8EF39EE93F5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3010892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782792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560706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623164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702844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877824"/>
            <a:ext cx="7886700" cy="812865"/>
          </a:xfrm>
          <a:prstGeom prst="rect">
            <a:avLst/>
          </a:prstGeom>
        </p:spPr>
        <p:txBody>
          <a:bodyPr/>
          <a:lstStyle>
            <a:lvl1pPr algn="ctr">
              <a:defRPr sz="3300" b="0">
                <a:solidFill>
                  <a:schemeClr val="accent3"/>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628650" y="2048255"/>
            <a:ext cx="7886700" cy="412870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1B427C68-6BA5-547D-03FB-33B896352B78}"/>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text, clipart, seat, chair&#10;&#10;AI-generated content may be incorrect.">
            <a:extLst>
              <a:ext uri="{FF2B5EF4-FFF2-40B4-BE49-F238E27FC236}">
                <a16:creationId xmlns:a16="http://schemas.microsoft.com/office/drawing/2014/main" id="{5927FDF0-F0FA-62CB-7120-BD1160DA9E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366ACDE3-95E8-692A-5BE9-F25B2211CAB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1120002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439716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930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76861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247600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27336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809384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6511205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1.jp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20909353"/>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764727B-1516-759D-9305-BC828B05F7EA}"/>
              </a:ext>
            </a:extLst>
          </p:cNvPr>
          <p:cNvSpPr/>
          <p:nvPr userDrawn="1"/>
        </p:nvSpPr>
        <p:spPr>
          <a:xfrm>
            <a:off x="502024" y="1685365"/>
            <a:ext cx="8062258" cy="65741"/>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text, clipart, seat, chair&#10;&#10;AI-generated content may be incorrect.">
            <a:extLst>
              <a:ext uri="{FF2B5EF4-FFF2-40B4-BE49-F238E27FC236}">
                <a16:creationId xmlns:a16="http://schemas.microsoft.com/office/drawing/2014/main" id="{2EEF46F9-385D-A09E-1324-92C54B3F0B3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73034" y="68824"/>
            <a:ext cx="711199" cy="770466"/>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632E0F76-D8C2-41AA-6913-34F0754030D9}"/>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59767" y="79283"/>
            <a:ext cx="720355" cy="760007"/>
          </a:xfrm>
          <a:prstGeom prst="rect">
            <a:avLst/>
          </a:prstGeom>
        </p:spPr>
      </p:pic>
    </p:spTree>
    <p:extLst>
      <p:ext uri="{BB962C8B-B14F-4D97-AF65-F5344CB8AC3E}">
        <p14:creationId xmlns:p14="http://schemas.microsoft.com/office/powerpoint/2010/main" val="229947122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AA206-8A11-16EB-BC06-F6473A525EE1}"/>
              </a:ext>
            </a:extLst>
          </p:cNvPr>
          <p:cNvSpPr>
            <a:spLocks noGrp="1"/>
          </p:cNvSpPr>
          <p:nvPr>
            <p:ph type="ctrTitle"/>
          </p:nvPr>
        </p:nvSpPr>
        <p:spPr/>
        <p:txBody>
          <a:bodyPr>
            <a:normAutofit/>
          </a:bodyPr>
          <a:lstStyle/>
          <a:p>
            <a:r>
              <a:rPr lang="en-US" sz="5300" dirty="0"/>
              <a:t>Module 7</a:t>
            </a:r>
          </a:p>
        </p:txBody>
      </p:sp>
      <p:sp>
        <p:nvSpPr>
          <p:cNvPr id="3" name="Subtitle 2">
            <a:extLst>
              <a:ext uri="{FF2B5EF4-FFF2-40B4-BE49-F238E27FC236}">
                <a16:creationId xmlns:a16="http://schemas.microsoft.com/office/drawing/2014/main" id="{8ADBE2D5-3A50-10C7-64CD-0697659F51D6}"/>
              </a:ext>
            </a:extLst>
          </p:cNvPr>
          <p:cNvSpPr>
            <a:spLocks noGrp="1"/>
          </p:cNvSpPr>
          <p:nvPr>
            <p:ph type="subTitle" idx="1"/>
          </p:nvPr>
        </p:nvSpPr>
        <p:spPr/>
        <p:txBody>
          <a:bodyPr>
            <a:noAutofit/>
          </a:bodyPr>
          <a:lstStyle/>
          <a:p>
            <a:r>
              <a:rPr lang="en-US" sz="4400" dirty="0" err="1">
                <a:latin typeface="Century Gothic" panose="020B0502020202020204" pitchFamily="34" charset="0"/>
              </a:rPr>
              <a:t>Dapivirine</a:t>
            </a:r>
            <a:r>
              <a:rPr lang="en-US" sz="4400" dirty="0">
                <a:latin typeface="Century Gothic" panose="020B0502020202020204" pitchFamily="34" charset="0"/>
              </a:rPr>
              <a:t> Vaginal Ring</a:t>
            </a:r>
          </a:p>
        </p:txBody>
      </p:sp>
    </p:spTree>
    <p:extLst>
      <p:ext uri="{BB962C8B-B14F-4D97-AF65-F5344CB8AC3E}">
        <p14:creationId xmlns:p14="http://schemas.microsoft.com/office/powerpoint/2010/main" val="2158844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4D2A4-0601-5668-262B-F93A57AEF2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0CA803-0568-8E77-7EC3-2B35001090AE}"/>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2 Learning Objectives</a:t>
            </a:r>
          </a:p>
        </p:txBody>
      </p:sp>
      <p:grpSp>
        <p:nvGrpSpPr>
          <p:cNvPr id="6" name="Google Shape;128;g3c251c46353_0_71">
            <a:extLst>
              <a:ext uri="{FF2B5EF4-FFF2-40B4-BE49-F238E27FC236}">
                <a16:creationId xmlns:a16="http://schemas.microsoft.com/office/drawing/2014/main" id="{74A1E652-312D-F128-2389-B02B37CDF0D0}"/>
              </a:ext>
            </a:extLst>
          </p:cNvPr>
          <p:cNvGrpSpPr/>
          <p:nvPr/>
        </p:nvGrpSpPr>
        <p:grpSpPr>
          <a:xfrm>
            <a:off x="1334481" y="2103957"/>
            <a:ext cx="7056062" cy="3579692"/>
            <a:chOff x="63" y="407517"/>
            <a:chExt cx="10473207" cy="4772924"/>
          </a:xfrm>
        </p:grpSpPr>
        <p:sp>
          <p:nvSpPr>
            <p:cNvPr id="7" name="Google Shape;129;g3c251c46353_0_71">
              <a:extLst>
                <a:ext uri="{FF2B5EF4-FFF2-40B4-BE49-F238E27FC236}">
                  <a16:creationId xmlns:a16="http://schemas.microsoft.com/office/drawing/2014/main" id="{03D24279-2A45-7918-4793-4AF5F40EAB2C}"/>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71792FB2-763B-474B-494C-0B9723DD6861}"/>
                </a:ext>
              </a:extLst>
            </p:cNvPr>
            <p:cNvSpPr txBox="1"/>
            <p:nvPr/>
          </p:nvSpPr>
          <p:spPr>
            <a:xfrm>
              <a:off x="63" y="946840"/>
              <a:ext cx="9144899" cy="4233601"/>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The general principles of transitioning</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How to transition from </a:t>
              </a:r>
              <a:r>
                <a:rPr lang="en-US" sz="1600" dirty="0">
                  <a:latin typeface="Century Gothic"/>
                  <a:ea typeface="Century Gothic"/>
                  <a:cs typeface="Century Gothic"/>
                  <a:sym typeface="Century Gothic"/>
                </a:rPr>
                <a:t>DVR</a:t>
              </a: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 to other PrEP products </a:t>
              </a:r>
            </a:p>
            <a:p>
              <a:pPr marL="85725" marR="0" lvl="0" algn="l" defTabSz="457200" rtl="0" eaLnBrk="1" fontAlgn="auto" latinLnBrk="0" hangingPunct="1">
                <a:lnSpc>
                  <a:spcPct val="100000"/>
                </a:lnSpc>
                <a:spcBef>
                  <a:spcPts val="0"/>
                </a:spcBef>
                <a:spcAft>
                  <a:spcPts val="0"/>
                </a:spcAft>
                <a:buClr>
                  <a:prstClr val="black"/>
                </a:buClr>
                <a:buSzPts val="1800"/>
                <a:tabLst/>
                <a:defRPr/>
              </a:pPr>
              <a:endParaRPr kumimoji="0" sz="135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EB70AEC3-DDFC-1BE1-E688-75441C08F233}"/>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2,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3956532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40;p27">
            <a:extLst>
              <a:ext uri="{FF2B5EF4-FFF2-40B4-BE49-F238E27FC236}">
                <a16:creationId xmlns:a16="http://schemas.microsoft.com/office/drawing/2014/main" id="{5F3B2599-5757-36F0-0B31-B8BEDC896C6E}"/>
              </a:ext>
            </a:extLst>
          </p:cNvPr>
          <p:cNvSpPr txBox="1">
            <a:spLocks noGrp="1"/>
          </p:cNvSpPr>
          <p:nvPr/>
        </p:nvSpPr>
        <p:spPr>
          <a:xfrm>
            <a:off x="387990" y="1736521"/>
            <a:ext cx="8495951" cy="364082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0" lvl="0" indent="0" algn="l" rtl="0">
              <a:lnSpc>
                <a:spcPct val="150000"/>
              </a:lnSpc>
              <a:spcBef>
                <a:spcPts val="360"/>
              </a:spcBef>
              <a:spcAft>
                <a:spcPts val="0"/>
              </a:spcAft>
              <a:buNone/>
            </a:pPr>
            <a:r>
              <a:rPr lang="en-CA" sz="1600" b="1" dirty="0"/>
              <a:t>Before transitioning between any PrEP products, the following steps must be completed: </a:t>
            </a:r>
            <a:endParaRPr sz="1600" b="1" dirty="0"/>
          </a:p>
          <a:p>
            <a:pPr marL="457200" lvl="0" indent="-349250" algn="l" rtl="0">
              <a:spcBef>
                <a:spcPts val="600"/>
              </a:spcBef>
              <a:spcAft>
                <a:spcPts val="600"/>
              </a:spcAft>
              <a:buSzPts val="1900"/>
              <a:buFont typeface="Arial" panose="020B0604020202020204" pitchFamily="34" charset="0"/>
              <a:buChar char="•"/>
            </a:pPr>
            <a:r>
              <a:rPr lang="en-CA" sz="1600" dirty="0"/>
              <a:t>When transitioning from one PrEP product to another, it is essential to understand the time required for the new drug to reach protective levels to ensure continuity of protection and guide safe discontinuation of the previous PrEP product.</a:t>
            </a:r>
            <a:endParaRPr sz="1600" dirty="0"/>
          </a:p>
          <a:p>
            <a:pPr marL="457200" lvl="0" indent="-349250" algn="l" rtl="0">
              <a:spcBef>
                <a:spcPts val="600"/>
              </a:spcBef>
              <a:spcAft>
                <a:spcPts val="600"/>
              </a:spcAft>
              <a:buSzPts val="1900"/>
              <a:buFont typeface="Arial" panose="020B0604020202020204" pitchFamily="34" charset="0"/>
              <a:buChar char="•"/>
            </a:pPr>
            <a:r>
              <a:rPr lang="en-CA" sz="1600" dirty="0"/>
              <a:t>A negative HIV test result, confirmed according to the national testing algorithm</a:t>
            </a:r>
            <a:endParaRPr sz="1600" dirty="0"/>
          </a:p>
          <a:p>
            <a:pPr marL="457200" lvl="0" indent="-349250" algn="l" rtl="0">
              <a:spcBef>
                <a:spcPts val="600"/>
              </a:spcBef>
              <a:spcAft>
                <a:spcPts val="600"/>
              </a:spcAft>
              <a:buSzPts val="1900"/>
              <a:buFont typeface="Arial" panose="020B0604020202020204" pitchFamily="34" charset="0"/>
              <a:buChar char="•"/>
            </a:pPr>
            <a:r>
              <a:rPr lang="en-CA" sz="1600" dirty="0"/>
              <a:t>Screening for acute HIV infection (AHI) and STIs.</a:t>
            </a:r>
            <a:endParaRPr sz="1600" dirty="0"/>
          </a:p>
          <a:p>
            <a:pPr marL="457200" lvl="0" indent="-349250" algn="l" rtl="0">
              <a:spcBef>
                <a:spcPts val="600"/>
              </a:spcBef>
              <a:spcAft>
                <a:spcPts val="600"/>
              </a:spcAft>
              <a:buSzPts val="1900"/>
              <a:buFont typeface="Arial" panose="020B0604020202020204" pitchFamily="34" charset="0"/>
              <a:buChar char="•"/>
            </a:pPr>
            <a:r>
              <a:rPr lang="en-CA" sz="1600" dirty="0"/>
              <a:t>Clients with chronic HBV who are on oral PrEP containing tenofovir (which contains antivirals active against HBV) should generally be maintained on oral PrEP. </a:t>
            </a:r>
            <a:endParaRPr sz="1600" dirty="0"/>
          </a:p>
          <a:p>
            <a:pPr marL="457200" lvl="0" indent="-228600" algn="l" rtl="0">
              <a:lnSpc>
                <a:spcPct val="100000"/>
              </a:lnSpc>
              <a:spcBef>
                <a:spcPts val="360"/>
              </a:spcBef>
              <a:spcAft>
                <a:spcPts val="0"/>
              </a:spcAft>
              <a:buSzPts val="1800"/>
              <a:buFont typeface="Noto Sans Symbols"/>
              <a:buNone/>
            </a:pPr>
            <a:endParaRPr dirty="0"/>
          </a:p>
        </p:txBody>
      </p:sp>
      <p:sp>
        <p:nvSpPr>
          <p:cNvPr id="6" name="Google Shape;241;p27">
            <a:extLst>
              <a:ext uri="{FF2B5EF4-FFF2-40B4-BE49-F238E27FC236}">
                <a16:creationId xmlns:a16="http://schemas.microsoft.com/office/drawing/2014/main" id="{5018FB46-8BB3-C3BC-E807-DFF83C7B7E82}"/>
              </a:ext>
            </a:extLst>
          </p:cNvPr>
          <p:cNvSpPr txBox="1"/>
          <p:nvPr/>
        </p:nvSpPr>
        <p:spPr>
          <a:xfrm>
            <a:off x="320878" y="5713769"/>
            <a:ext cx="8703579" cy="1005813"/>
          </a:xfrm>
          <a:prstGeom prst="rect">
            <a:avLst/>
          </a:prstGeom>
          <a:solidFill>
            <a:srgbClr val="FFE599"/>
          </a:solidFill>
          <a:ln w="9525" cap="flat" cmpd="sng">
            <a:solidFill>
              <a:srgbClr val="FFFFFF"/>
            </a:solidFill>
            <a:prstDash val="solid"/>
            <a:round/>
            <a:headEnd type="none" w="sm" len="sm"/>
            <a:tailEnd type="none" w="sm" len="sm"/>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12750" marR="0" lvl="0" indent="-285750" algn="l" defTabSz="914400" rtl="0" eaLnBrk="1" fontAlgn="auto" latinLnBrk="0" hangingPunct="1">
              <a:lnSpc>
                <a:spcPct val="100000"/>
              </a:lnSpc>
              <a:spcBef>
                <a:spcPts val="0"/>
              </a:spcBef>
              <a:spcAft>
                <a:spcPts val="0"/>
              </a:spcAft>
              <a:buClr>
                <a:srgbClr val="000000"/>
              </a:buClr>
              <a:buSzPts val="1600"/>
              <a:buFont typeface="Arial" panose="020B0604020202020204" pitchFamily="34" charset="0"/>
              <a:buChar char="•"/>
              <a:tabLst/>
              <a:defRPr/>
            </a:pPr>
            <a:r>
              <a:rPr kumimoji="0" lang="en-CA"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Clients transitioning from oral PrEP to other PrEP products must have viral hepatitis B test. If the test is positive, it is recommended that they remain on oral PrEP (TDF or TAF-based.</a:t>
            </a:r>
          </a:p>
          <a:p>
            <a:pPr marL="412750" marR="0" lvl="0" indent="-285750" algn="l" defTabSz="914400" rtl="0" eaLnBrk="1" fontAlgn="auto" latinLnBrk="0" hangingPunct="1">
              <a:lnSpc>
                <a:spcPct val="100000"/>
              </a:lnSpc>
              <a:spcBef>
                <a:spcPts val="0"/>
              </a:spcBef>
              <a:spcAft>
                <a:spcPts val="0"/>
              </a:spcAft>
              <a:buClr>
                <a:srgbClr val="000000"/>
              </a:buClr>
              <a:buSzPts val="1600"/>
              <a:buFont typeface="Arial" panose="020B0604020202020204" pitchFamily="34" charset="0"/>
              <a:buChar char="•"/>
              <a:tabLst/>
              <a:defRPr/>
            </a:pPr>
            <a:r>
              <a:rPr kumimoji="0" lang="en-CA"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Where possible, female clients transitioning to or from injectable PrEP should be screened for pregnancy.</a:t>
            </a:r>
            <a:endParaRPr kumimoji="0"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endParaRPr>
          </a:p>
        </p:txBody>
      </p:sp>
      <p:sp>
        <p:nvSpPr>
          <p:cNvPr id="8" name="TextBox 7">
            <a:extLst>
              <a:ext uri="{FF2B5EF4-FFF2-40B4-BE49-F238E27FC236}">
                <a16:creationId xmlns:a16="http://schemas.microsoft.com/office/drawing/2014/main" id="{D74D079E-0670-0DF3-A113-FC1B9DBECB7F}"/>
              </a:ext>
            </a:extLst>
          </p:cNvPr>
          <p:cNvSpPr txBox="1"/>
          <p:nvPr/>
        </p:nvSpPr>
        <p:spPr>
          <a:xfrm>
            <a:off x="1161874" y="936428"/>
            <a:ext cx="7021586" cy="600164"/>
          </a:xfrm>
          <a:prstGeom prst="rect">
            <a:avLst/>
          </a:prstGeom>
          <a:noFill/>
        </p:spPr>
        <p:txBody>
          <a:bodyPr wrap="square">
            <a:spAutoFit/>
          </a:bodyPr>
          <a:lstStyle/>
          <a:p>
            <a:r>
              <a:rPr lang="en-US" sz="3300" dirty="0">
                <a:solidFill>
                  <a:schemeClr val="accent6">
                    <a:lumMod val="75000"/>
                  </a:schemeClr>
                </a:solidFill>
                <a:latin typeface="Century Gothic" panose="020B0502020202020204" pitchFamily="34" charset="0"/>
              </a:rPr>
              <a:t>General Principles of Transitioning</a:t>
            </a:r>
          </a:p>
        </p:txBody>
      </p:sp>
    </p:spTree>
    <p:extLst>
      <p:ext uri="{BB962C8B-B14F-4D97-AF65-F5344CB8AC3E}">
        <p14:creationId xmlns:p14="http://schemas.microsoft.com/office/powerpoint/2010/main" val="2798205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B1F71-D699-F42A-A3A7-99381C26B7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A657E2-F783-5A83-3F5B-4BE3A87A172E}"/>
              </a:ext>
            </a:extLst>
          </p:cNvPr>
          <p:cNvSpPr>
            <a:spLocks noGrp="1"/>
          </p:cNvSpPr>
          <p:nvPr>
            <p:ph type="ctrTitle"/>
          </p:nvPr>
        </p:nvSpPr>
        <p:spPr>
          <a:xfrm>
            <a:off x="382545" y="822131"/>
            <a:ext cx="8378910" cy="695773"/>
          </a:xfrm>
        </p:spPr>
        <p:txBody>
          <a:bodyPr/>
          <a:lstStyle/>
          <a:p>
            <a:r>
              <a:rPr lang="en-US" sz="3000" dirty="0">
                <a:solidFill>
                  <a:schemeClr val="accent3"/>
                </a:solidFill>
                <a:latin typeface="Century Gothic" panose="020B0502020202020204" pitchFamily="34" charset="0"/>
              </a:rPr>
              <a:t>Transitioning from DVR to Oral PrEP</a:t>
            </a:r>
          </a:p>
        </p:txBody>
      </p:sp>
      <p:pic>
        <p:nvPicPr>
          <p:cNvPr id="4100" name="Picture 4">
            <a:extLst>
              <a:ext uri="{FF2B5EF4-FFF2-40B4-BE49-F238E27FC236}">
                <a16:creationId xmlns:a16="http://schemas.microsoft.com/office/drawing/2014/main" id="{E2D307DC-BF4A-96A7-BD8A-94F3EC248A7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192" b="61893"/>
          <a:stretch>
            <a:fillRect/>
          </a:stretch>
        </p:blipFill>
        <p:spPr bwMode="auto">
          <a:xfrm>
            <a:off x="0" y="3043123"/>
            <a:ext cx="9144000" cy="1609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21738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FCB6E-D22F-C5F8-363C-99B535C271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32160A-4B3E-0C7A-5C3D-B0DE64F2F953}"/>
              </a:ext>
            </a:extLst>
          </p:cNvPr>
          <p:cNvSpPr>
            <a:spLocks noGrp="1"/>
          </p:cNvSpPr>
          <p:nvPr>
            <p:ph type="ctrTitle"/>
          </p:nvPr>
        </p:nvSpPr>
        <p:spPr>
          <a:xfrm>
            <a:off x="382545" y="822131"/>
            <a:ext cx="8378910" cy="695773"/>
          </a:xfrm>
        </p:spPr>
        <p:txBody>
          <a:bodyPr/>
          <a:lstStyle/>
          <a:p>
            <a:r>
              <a:rPr lang="en-US" sz="3000" dirty="0">
                <a:solidFill>
                  <a:schemeClr val="accent3"/>
                </a:solidFill>
                <a:latin typeface="Century Gothic" panose="020B0502020202020204" pitchFamily="34" charset="0"/>
              </a:rPr>
              <a:t>Transitioning from DVR to Cabotegravir</a:t>
            </a:r>
          </a:p>
        </p:txBody>
      </p:sp>
      <p:pic>
        <p:nvPicPr>
          <p:cNvPr id="4" name="Picture 4">
            <a:extLst>
              <a:ext uri="{FF2B5EF4-FFF2-40B4-BE49-F238E27FC236}">
                <a16:creationId xmlns:a16="http://schemas.microsoft.com/office/drawing/2014/main" id="{9F4F69F5-4B16-8A21-6835-9F1A70D3D2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8621" b="31315"/>
          <a:stretch>
            <a:fillRect/>
          </a:stretch>
        </p:blipFill>
        <p:spPr bwMode="auto">
          <a:xfrm>
            <a:off x="0" y="3123591"/>
            <a:ext cx="9144000" cy="1609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16007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9C2F9-A624-810D-186A-13A30C2503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A57C6B-AABB-B118-4B78-601BD7D79875}"/>
              </a:ext>
            </a:extLst>
          </p:cNvPr>
          <p:cNvSpPr>
            <a:spLocks noGrp="1"/>
          </p:cNvSpPr>
          <p:nvPr>
            <p:ph type="ctrTitle"/>
          </p:nvPr>
        </p:nvSpPr>
        <p:spPr>
          <a:xfrm>
            <a:off x="382545" y="936196"/>
            <a:ext cx="8378910" cy="653838"/>
          </a:xfrm>
        </p:spPr>
        <p:txBody>
          <a:bodyPr/>
          <a:lstStyle/>
          <a:p>
            <a:r>
              <a:rPr lang="en-US" sz="2800" dirty="0">
                <a:solidFill>
                  <a:schemeClr val="accent3"/>
                </a:solidFill>
                <a:latin typeface="Century Gothic" panose="020B0502020202020204" pitchFamily="34" charset="0"/>
              </a:rPr>
              <a:t>Transitioning from DVR to Lenacapavir</a:t>
            </a:r>
          </a:p>
        </p:txBody>
      </p:sp>
      <p:pic>
        <p:nvPicPr>
          <p:cNvPr id="4" name="Picture 4">
            <a:extLst>
              <a:ext uri="{FF2B5EF4-FFF2-40B4-BE49-F238E27FC236}">
                <a16:creationId xmlns:a16="http://schemas.microsoft.com/office/drawing/2014/main" id="{74BB7D49-442B-31B6-0032-6B57093AFF4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9367"/>
          <a:stretch>
            <a:fillRect/>
          </a:stretch>
        </p:blipFill>
        <p:spPr bwMode="auto">
          <a:xfrm>
            <a:off x="0" y="3145535"/>
            <a:ext cx="9144000" cy="1639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3294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E1D0F-4296-7C2D-FADA-A9CDAE2E51B9}"/>
            </a:ext>
          </a:extLst>
        </p:cNvPr>
        <p:cNvGrpSpPr/>
        <p:nvPr/>
      </p:nvGrpSpPr>
      <p:grpSpPr>
        <a:xfrm>
          <a:off x="0" y="0"/>
          <a:ext cx="0" cy="0"/>
          <a:chOff x="0" y="0"/>
          <a:chExt cx="0" cy="0"/>
        </a:xfrm>
      </p:grpSpPr>
      <p:pic>
        <p:nvPicPr>
          <p:cNvPr id="3074" name="Picture 2" descr="Related image">
            <a:extLst>
              <a:ext uri="{FF2B5EF4-FFF2-40B4-BE49-F238E27FC236}">
                <a16:creationId xmlns:a16="http://schemas.microsoft.com/office/drawing/2014/main" id="{2F9E24A2-2780-F175-96DA-78FC307B11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4885" y="2387955"/>
            <a:ext cx="2951040" cy="2663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213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A34F1-1861-C579-DDF4-50E9379B150B}"/>
              </a:ext>
            </a:extLst>
          </p:cNvPr>
          <p:cNvSpPr>
            <a:spLocks noGrp="1"/>
          </p:cNvSpPr>
          <p:nvPr>
            <p:ph type="ctrTitle"/>
          </p:nvPr>
        </p:nvSpPr>
        <p:spPr>
          <a:xfrm>
            <a:off x="576072" y="679513"/>
            <a:ext cx="7772400" cy="962153"/>
          </a:xfrm>
        </p:spPr>
        <p:txBody>
          <a:bodyPr/>
          <a:lstStyle/>
          <a:p>
            <a:r>
              <a:rPr lang="en-US" sz="4400" b="1" dirty="0">
                <a:solidFill>
                  <a:schemeClr val="accent3"/>
                </a:solidFill>
                <a:latin typeface="Century Gothic" panose="020B0502020202020204" pitchFamily="34" charset="0"/>
              </a:rPr>
              <a:t>Module 7 Units</a:t>
            </a:r>
          </a:p>
        </p:txBody>
      </p:sp>
      <p:sp>
        <p:nvSpPr>
          <p:cNvPr id="3" name="Subtitle 2">
            <a:extLst>
              <a:ext uri="{FF2B5EF4-FFF2-40B4-BE49-F238E27FC236}">
                <a16:creationId xmlns:a16="http://schemas.microsoft.com/office/drawing/2014/main" id="{FE0F5AA8-0F36-8815-4137-1ECB3A84F943}"/>
              </a:ext>
            </a:extLst>
          </p:cNvPr>
          <p:cNvSpPr>
            <a:spLocks noGrp="1"/>
          </p:cNvSpPr>
          <p:nvPr>
            <p:ph type="subTitle" idx="1"/>
          </p:nvPr>
        </p:nvSpPr>
        <p:spPr>
          <a:xfrm>
            <a:off x="1143000" y="1993392"/>
            <a:ext cx="6858000" cy="3264408"/>
          </a:xfrm>
        </p:spPr>
        <p:txBody>
          <a:bodyPr/>
          <a:lstStyle/>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1: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Overview of the </a:t>
            </a:r>
            <a:r>
              <a:rPr kumimoji="0" lang="en-US" sz="1800" b="0" i="0" u="none" strike="noStrike" kern="0" cap="none" spc="0" normalizeH="0" baseline="0" noProof="0" dirty="0" err="1">
                <a:ln>
                  <a:noFill/>
                </a:ln>
                <a:solidFill>
                  <a:srgbClr val="000000"/>
                </a:solidFill>
                <a:effectLst/>
                <a:uLnTx/>
                <a:uFillTx/>
                <a:latin typeface="Century Gothic" panose="020B0502020202020204" pitchFamily="34" charset="0"/>
                <a:cs typeface="Arial"/>
                <a:sym typeface="Poppins"/>
              </a:rPr>
              <a:t>Dapivirine</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 Vaginal Ring </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2: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Transitioning from the </a:t>
            </a:r>
            <a:r>
              <a:rPr kumimoji="0" lang="en-US" sz="1800" b="0" i="0" u="none" strike="noStrike" kern="0" cap="none" spc="0" normalizeH="0" baseline="0" noProof="0" dirty="0" err="1">
                <a:ln>
                  <a:noFill/>
                </a:ln>
                <a:solidFill>
                  <a:srgbClr val="000000"/>
                </a:solidFill>
                <a:effectLst/>
                <a:uLnTx/>
                <a:uFillTx/>
                <a:latin typeface="Century Gothic" panose="020B0502020202020204" pitchFamily="34" charset="0"/>
                <a:cs typeface="Arial"/>
                <a:sym typeface="Poppins"/>
              </a:rPr>
              <a:t>Dapivirine</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 Vaginal Ring to other PrEP Products</a:t>
            </a:r>
          </a:p>
        </p:txBody>
      </p:sp>
    </p:spTree>
    <p:extLst>
      <p:ext uri="{BB962C8B-B14F-4D97-AF65-F5344CB8AC3E}">
        <p14:creationId xmlns:p14="http://schemas.microsoft.com/office/powerpoint/2010/main" val="3407174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F8CAB-DC6D-6D0D-6F8A-258BA772A2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1FED23-C9E2-1E63-2F6A-7CEC08635A55}"/>
              </a:ext>
            </a:extLst>
          </p:cNvPr>
          <p:cNvSpPr>
            <a:spLocks noGrp="1"/>
          </p:cNvSpPr>
          <p:nvPr>
            <p:ph type="ctrTitle"/>
          </p:nvPr>
        </p:nvSpPr>
        <p:spPr/>
        <p:txBody>
          <a:bodyPr>
            <a:normAutofit/>
          </a:bodyPr>
          <a:lstStyle/>
          <a:p>
            <a:r>
              <a:rPr lang="en-US" sz="4400" dirty="0"/>
              <a:t>Unit 1</a:t>
            </a:r>
          </a:p>
        </p:txBody>
      </p:sp>
      <p:sp>
        <p:nvSpPr>
          <p:cNvPr id="3" name="Subtitle 2">
            <a:extLst>
              <a:ext uri="{FF2B5EF4-FFF2-40B4-BE49-F238E27FC236}">
                <a16:creationId xmlns:a16="http://schemas.microsoft.com/office/drawing/2014/main" id="{6AAC5085-DD42-AD5A-4E6C-6885B6B3E12C}"/>
              </a:ext>
            </a:extLst>
          </p:cNvPr>
          <p:cNvSpPr>
            <a:spLocks noGrp="1"/>
          </p:cNvSpPr>
          <p:nvPr>
            <p:ph type="subTitle" idx="1"/>
          </p:nvPr>
        </p:nvSpPr>
        <p:spPr>
          <a:xfrm>
            <a:off x="1097280" y="3922776"/>
            <a:ext cx="7114032" cy="1618488"/>
          </a:xfrm>
        </p:spPr>
        <p:txBody>
          <a:bodyPr>
            <a:normAutofit/>
          </a:bodyPr>
          <a:lstStyle/>
          <a:p>
            <a:r>
              <a:rPr lang="en-US" dirty="0">
                <a:latin typeface="Century Gothic" panose="020B0502020202020204" pitchFamily="34" charset="0"/>
              </a:rPr>
              <a:t>Overview of the </a:t>
            </a:r>
            <a:r>
              <a:rPr lang="en-US" dirty="0" err="1">
                <a:latin typeface="Century Gothic" panose="020B0502020202020204" pitchFamily="34" charset="0"/>
              </a:rPr>
              <a:t>Dapivirine</a:t>
            </a:r>
            <a:r>
              <a:rPr lang="en-US" dirty="0">
                <a:latin typeface="Century Gothic" panose="020B0502020202020204" pitchFamily="34" charset="0"/>
              </a:rPr>
              <a:t> Vaginal Ring </a:t>
            </a:r>
          </a:p>
          <a:p>
            <a:endParaRPr lang="en-US" sz="4400" dirty="0"/>
          </a:p>
        </p:txBody>
      </p:sp>
    </p:spTree>
    <p:extLst>
      <p:ext uri="{BB962C8B-B14F-4D97-AF65-F5344CB8AC3E}">
        <p14:creationId xmlns:p14="http://schemas.microsoft.com/office/powerpoint/2010/main" val="2223578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8A871-2D35-253B-978E-742A632CBB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4204CD-AEFF-38BC-B59A-081D39182426}"/>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1 Learning Objectives</a:t>
            </a:r>
          </a:p>
        </p:txBody>
      </p:sp>
      <p:grpSp>
        <p:nvGrpSpPr>
          <p:cNvPr id="6" name="Google Shape;128;g3c251c46353_0_71">
            <a:extLst>
              <a:ext uri="{FF2B5EF4-FFF2-40B4-BE49-F238E27FC236}">
                <a16:creationId xmlns:a16="http://schemas.microsoft.com/office/drawing/2014/main" id="{768206CB-0DE3-BD04-6D21-13D1EAB4830D}"/>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5E29434C-C54C-E7B3-96FE-3BAB9171CEB1}"/>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a:buSzPts val="1800"/>
              </a:pPr>
              <a:endParaRPr sz="1350"/>
            </a:p>
          </p:txBody>
        </p:sp>
        <p:sp>
          <p:nvSpPr>
            <p:cNvPr id="8" name="Google Shape;130;g3c251c46353_0_71">
              <a:extLst>
                <a:ext uri="{FF2B5EF4-FFF2-40B4-BE49-F238E27FC236}">
                  <a16:creationId xmlns:a16="http://schemas.microsoft.com/office/drawing/2014/main" id="{061F8F37-E9BB-8E3E-4F59-EC2E6D1108DA}"/>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indent="-285750">
                <a:buClr>
                  <a:schemeClr val="dk1"/>
                </a:buClr>
                <a:buSzPts val="1800"/>
                <a:buFont typeface="Arial" panose="020B0604020202020204" pitchFamily="34" charset="0"/>
                <a:buChar char="•"/>
              </a:pPr>
              <a:r>
                <a:rPr lang="en-US" sz="1600" dirty="0">
                  <a:solidFill>
                    <a:schemeClr val="dk1"/>
                  </a:solidFill>
                  <a:latin typeface="Century Gothic"/>
                  <a:ea typeface="Century Gothic"/>
                  <a:cs typeface="Century Gothic"/>
                  <a:sym typeface="Century Gothic"/>
                </a:rPr>
                <a:t>The DVR profile </a:t>
              </a:r>
            </a:p>
            <a:p>
              <a:pPr marL="371475" indent="-285750">
                <a:buClr>
                  <a:schemeClr val="dk1"/>
                </a:buClr>
                <a:buSzPts val="1800"/>
                <a:buFont typeface="Arial" panose="020B0604020202020204" pitchFamily="34" charset="0"/>
                <a:buChar char="•"/>
              </a:pPr>
              <a:r>
                <a:rPr lang="en-US" sz="1600" dirty="0">
                  <a:solidFill>
                    <a:schemeClr val="dk1"/>
                  </a:solidFill>
                  <a:latin typeface="Century Gothic"/>
                  <a:ea typeface="Century Gothic"/>
                  <a:cs typeface="Century Gothic"/>
                  <a:sym typeface="Century Gothic"/>
                </a:rPr>
                <a:t>Describe  method of administration of DVR </a:t>
              </a:r>
            </a:p>
            <a:p>
              <a:pPr marL="371475" indent="-285750">
                <a:buClr>
                  <a:schemeClr val="dk1"/>
                </a:buClr>
                <a:buSzPts val="1800"/>
                <a:buFont typeface="Arial" panose="020B0604020202020204" pitchFamily="34" charset="0"/>
                <a:buChar char="•"/>
              </a:pPr>
              <a:r>
                <a:rPr lang="en-US" sz="1600" dirty="0">
                  <a:solidFill>
                    <a:schemeClr val="dk1"/>
                  </a:solidFill>
                  <a:latin typeface="Century Gothic"/>
                  <a:ea typeface="Century Gothic"/>
                  <a:cs typeface="Century Gothic"/>
                  <a:sym typeface="Century Gothic"/>
                </a:rPr>
                <a:t>Describe the removal of DVR</a:t>
              </a:r>
            </a:p>
            <a:p>
              <a:pPr>
                <a:lnSpc>
                  <a:spcPct val="90000"/>
                </a:lnSpc>
              </a:pPr>
              <a:endParaRPr sz="1350" dirty="0">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1619E6B3-B8DE-F019-BFF7-1CC58558DD40}"/>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a:lnSpc>
                  <a:spcPct val="90000"/>
                </a:lnSpc>
                <a:buClr>
                  <a:srgbClr val="FFFFFF"/>
                </a:buClr>
                <a:buSzPts val="2000"/>
              </a:pPr>
              <a:r>
                <a:rPr lang="en-US" sz="2000" dirty="0">
                  <a:solidFill>
                    <a:srgbClr val="FFFFFF"/>
                  </a:solidFill>
                  <a:latin typeface="Poppins"/>
                  <a:ea typeface="Poppins"/>
                  <a:cs typeface="Poppins"/>
                  <a:sym typeface="Poppins"/>
                </a:rPr>
                <a:t>After completing unit 1, participants will be able to describe:​</a:t>
              </a:r>
              <a:endParaRPr sz="2000" dirty="0"/>
            </a:p>
          </p:txBody>
        </p:sp>
      </p:grpSp>
    </p:spTree>
    <p:extLst>
      <p:ext uri="{BB962C8B-B14F-4D97-AF65-F5344CB8AC3E}">
        <p14:creationId xmlns:p14="http://schemas.microsoft.com/office/powerpoint/2010/main" val="1011001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DD5A0-33B3-1187-3B53-6289288649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01568F-673B-4634-B5DA-772719288A99}"/>
              </a:ext>
            </a:extLst>
          </p:cNvPr>
          <p:cNvSpPr>
            <a:spLocks noGrp="1"/>
          </p:cNvSpPr>
          <p:nvPr>
            <p:ph type="ctrTitle"/>
          </p:nvPr>
        </p:nvSpPr>
        <p:spPr>
          <a:xfrm>
            <a:off x="576072" y="746625"/>
            <a:ext cx="7772400" cy="856679"/>
          </a:xfrm>
        </p:spPr>
        <p:txBody>
          <a:bodyPr/>
          <a:lstStyle/>
          <a:p>
            <a:r>
              <a:rPr lang="en-US" sz="3300" dirty="0">
                <a:solidFill>
                  <a:schemeClr val="accent3"/>
                </a:solidFill>
                <a:latin typeface="Century Gothic" panose="020B0502020202020204" pitchFamily="34" charset="0"/>
              </a:rPr>
              <a:t>Overview of the </a:t>
            </a:r>
            <a:r>
              <a:rPr lang="en-US" sz="3300" dirty="0" err="1">
                <a:solidFill>
                  <a:schemeClr val="accent3"/>
                </a:solidFill>
                <a:latin typeface="Century Gothic" panose="020B0502020202020204" pitchFamily="34" charset="0"/>
              </a:rPr>
              <a:t>Dapivirine</a:t>
            </a:r>
            <a:r>
              <a:rPr lang="en-US" sz="3300" dirty="0">
                <a:solidFill>
                  <a:schemeClr val="accent3"/>
                </a:solidFill>
                <a:latin typeface="Century Gothic" panose="020B0502020202020204" pitchFamily="34" charset="0"/>
              </a:rPr>
              <a:t> Vaginal Ring</a:t>
            </a:r>
          </a:p>
        </p:txBody>
      </p:sp>
      <p:sp>
        <p:nvSpPr>
          <p:cNvPr id="6" name="TextBox 5">
            <a:extLst>
              <a:ext uri="{FF2B5EF4-FFF2-40B4-BE49-F238E27FC236}">
                <a16:creationId xmlns:a16="http://schemas.microsoft.com/office/drawing/2014/main" id="{6F738683-9C59-37BA-71D9-E12E3115DBFB}"/>
              </a:ext>
            </a:extLst>
          </p:cNvPr>
          <p:cNvSpPr txBox="1"/>
          <p:nvPr/>
        </p:nvSpPr>
        <p:spPr>
          <a:xfrm>
            <a:off x="576072" y="1904310"/>
            <a:ext cx="7851564" cy="3046988"/>
          </a:xfrm>
          <a:prstGeom prst="rect">
            <a:avLst/>
          </a:prstGeom>
          <a:noFill/>
        </p:spPr>
        <p:txBody>
          <a:bodyPr wrap="square">
            <a:spAutoFit/>
          </a:bodyPr>
          <a:lstStyle/>
          <a:p>
            <a:pPr marL="371475" indent="-285750" algn="just">
              <a:spcBef>
                <a:spcPts val="600"/>
              </a:spcBef>
              <a:spcAft>
                <a:spcPts val="600"/>
              </a:spcAft>
              <a:buClr>
                <a:schemeClr val="dk1"/>
              </a:buClr>
              <a:buSzPts val="1800"/>
              <a:buFont typeface="Arial" panose="020B0604020202020204" pitchFamily="34" charset="0"/>
              <a:buChar char="•"/>
            </a:pPr>
            <a:r>
              <a:rPr lang="en-US" sz="1800" dirty="0">
                <a:solidFill>
                  <a:schemeClr val="tx1"/>
                </a:solidFill>
                <a:latin typeface="Century Gothic"/>
              </a:rPr>
              <a:t>The </a:t>
            </a:r>
            <a:r>
              <a:rPr lang="en-US" sz="1800" dirty="0" err="1">
                <a:solidFill>
                  <a:schemeClr val="tx1"/>
                </a:solidFill>
                <a:latin typeface="Century Gothic"/>
              </a:rPr>
              <a:t>Dapivirine</a:t>
            </a:r>
            <a:r>
              <a:rPr lang="en-US" sz="1800" dirty="0">
                <a:solidFill>
                  <a:schemeClr val="tx1"/>
                </a:solidFill>
                <a:latin typeface="Century Gothic"/>
              </a:rPr>
              <a:t> Vaginal Ring (DVR) is an additional prevention choice for cisgender women at substantial risk, as part of combination prevention.</a:t>
            </a:r>
          </a:p>
          <a:p>
            <a:pPr marL="371475" indent="-285750" algn="just">
              <a:spcBef>
                <a:spcPts val="600"/>
              </a:spcBef>
              <a:spcAft>
                <a:spcPts val="600"/>
              </a:spcAft>
              <a:buClr>
                <a:schemeClr val="dk1"/>
              </a:buClr>
              <a:buSzPts val="1800"/>
              <a:buFont typeface="Arial" panose="020B0604020202020204" pitchFamily="34" charset="0"/>
              <a:buChar char="•"/>
            </a:pPr>
            <a:r>
              <a:rPr lang="en-US" sz="1800" dirty="0">
                <a:solidFill>
                  <a:schemeClr val="tx1"/>
                </a:solidFill>
                <a:latin typeface="Century Gothic"/>
              </a:rPr>
              <a:t>It is a flexible silicone vaginal ring that releases the antiretroviral drug  </a:t>
            </a:r>
            <a:r>
              <a:rPr lang="en-US" sz="1800" dirty="0" err="1">
                <a:solidFill>
                  <a:schemeClr val="tx1"/>
                </a:solidFill>
                <a:latin typeface="Century Gothic"/>
              </a:rPr>
              <a:t>Dapivirine</a:t>
            </a:r>
            <a:r>
              <a:rPr lang="en-US" sz="1800" dirty="0">
                <a:solidFill>
                  <a:schemeClr val="tx1"/>
                </a:solidFill>
                <a:latin typeface="Century Gothic"/>
              </a:rPr>
              <a:t> (25mg) over a month, </a:t>
            </a:r>
            <a:r>
              <a:rPr lang="en-US" sz="1800" b="1" dirty="0">
                <a:solidFill>
                  <a:schemeClr val="tx1"/>
                </a:solidFill>
                <a:latin typeface="Century Gothic"/>
              </a:rPr>
              <a:t>providing protection against HIV only from vaginal sex</a:t>
            </a:r>
            <a:r>
              <a:rPr lang="en-US" sz="1800" dirty="0">
                <a:solidFill>
                  <a:schemeClr val="tx1"/>
                </a:solidFill>
                <a:latin typeface="Century Gothic"/>
              </a:rPr>
              <a:t>. </a:t>
            </a:r>
          </a:p>
          <a:p>
            <a:pPr marL="371475" indent="-285750" algn="just">
              <a:spcBef>
                <a:spcPts val="600"/>
              </a:spcBef>
              <a:spcAft>
                <a:spcPts val="600"/>
              </a:spcAft>
              <a:buClr>
                <a:schemeClr val="dk1"/>
              </a:buClr>
              <a:buSzPts val="1800"/>
              <a:buFont typeface="Arial" panose="020B0604020202020204" pitchFamily="34" charset="0"/>
              <a:buChar char="•"/>
            </a:pPr>
            <a:r>
              <a:rPr lang="en-US" sz="1800" dirty="0">
                <a:solidFill>
                  <a:schemeClr val="tx1"/>
                </a:solidFill>
                <a:latin typeface="Century Gothic"/>
              </a:rPr>
              <a:t>Protection sets in after 24 hours and it must be worn continuously for 28 days and then replaced with a new one. </a:t>
            </a:r>
          </a:p>
          <a:p>
            <a:pPr marL="371475" indent="-285750" algn="just">
              <a:spcBef>
                <a:spcPts val="600"/>
              </a:spcBef>
              <a:spcAft>
                <a:spcPts val="600"/>
              </a:spcAft>
              <a:buClr>
                <a:schemeClr val="dk1"/>
              </a:buClr>
              <a:buSzPts val="1800"/>
              <a:buFont typeface="Arial" panose="020B0604020202020204" pitchFamily="34" charset="0"/>
              <a:buChar char="•"/>
            </a:pPr>
            <a:r>
              <a:rPr lang="en-US" sz="1800" dirty="0">
                <a:solidFill>
                  <a:schemeClr val="tx1"/>
                </a:solidFill>
                <a:latin typeface="Century Gothic"/>
              </a:rPr>
              <a:t>DVR can reduce the risk of HIV infection by &gt;50%. </a:t>
            </a:r>
          </a:p>
        </p:txBody>
      </p:sp>
    </p:spTree>
    <p:extLst>
      <p:ext uri="{BB962C8B-B14F-4D97-AF65-F5344CB8AC3E}">
        <p14:creationId xmlns:p14="http://schemas.microsoft.com/office/powerpoint/2010/main" val="2750253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4719F-5153-C9BF-E66D-94A7FF1F53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EC0156-6FDB-0A80-864E-644038041029}"/>
              </a:ext>
            </a:extLst>
          </p:cNvPr>
          <p:cNvSpPr>
            <a:spLocks noGrp="1"/>
          </p:cNvSpPr>
          <p:nvPr>
            <p:ph type="ctrTitle"/>
          </p:nvPr>
        </p:nvSpPr>
        <p:spPr>
          <a:xfrm>
            <a:off x="576072" y="679513"/>
            <a:ext cx="7772400" cy="810959"/>
          </a:xfrm>
        </p:spPr>
        <p:txBody>
          <a:bodyPr/>
          <a:lstStyle/>
          <a:p>
            <a:r>
              <a:rPr lang="en-US" sz="3300" dirty="0">
                <a:solidFill>
                  <a:schemeClr val="accent3"/>
                </a:solidFill>
                <a:latin typeface="Century Gothic" panose="020B0502020202020204" pitchFamily="34" charset="0"/>
              </a:rPr>
              <a:t>DVR Profile</a:t>
            </a:r>
          </a:p>
        </p:txBody>
      </p:sp>
      <p:sp>
        <p:nvSpPr>
          <p:cNvPr id="5" name="TextBox 4">
            <a:extLst>
              <a:ext uri="{FF2B5EF4-FFF2-40B4-BE49-F238E27FC236}">
                <a16:creationId xmlns:a16="http://schemas.microsoft.com/office/drawing/2014/main" id="{228EE399-875A-2532-FDA7-734F112974A9}"/>
              </a:ext>
            </a:extLst>
          </p:cNvPr>
          <p:cNvSpPr txBox="1"/>
          <p:nvPr/>
        </p:nvSpPr>
        <p:spPr>
          <a:xfrm>
            <a:off x="121641" y="6438361"/>
            <a:ext cx="4572000" cy="276999"/>
          </a:xfrm>
          <a:prstGeom prst="rect">
            <a:avLst/>
          </a:prstGeom>
          <a:noFill/>
        </p:spPr>
        <p:txBody>
          <a:bodyPr wrap="square">
            <a:spAutoFit/>
          </a:bodyPr>
          <a:lstStyle/>
          <a:p>
            <a:r>
              <a:rPr lang="en-US" sz="1200" dirty="0">
                <a:latin typeface="Century Gothic" panose="020B0502020202020204" pitchFamily="34" charset="0"/>
              </a:rPr>
              <a:t>Table 1 DVR Profile </a:t>
            </a:r>
          </a:p>
        </p:txBody>
      </p:sp>
      <p:graphicFrame>
        <p:nvGraphicFramePr>
          <p:cNvPr id="6" name="Table 5">
            <a:extLst>
              <a:ext uri="{FF2B5EF4-FFF2-40B4-BE49-F238E27FC236}">
                <a16:creationId xmlns:a16="http://schemas.microsoft.com/office/drawing/2014/main" id="{89CB8DF5-E6FD-1ED8-3D7F-63A8A93FB6B6}"/>
              </a:ext>
            </a:extLst>
          </p:cNvPr>
          <p:cNvGraphicFramePr>
            <a:graphicFrameLocks noGrp="1"/>
          </p:cNvGraphicFramePr>
          <p:nvPr>
            <p:extLst>
              <p:ext uri="{D42A27DB-BD31-4B8C-83A1-F6EECF244321}">
                <p14:modId xmlns:p14="http://schemas.microsoft.com/office/powerpoint/2010/main" val="3033000453"/>
              </p:ext>
            </p:extLst>
          </p:nvPr>
        </p:nvGraphicFramePr>
        <p:xfrm>
          <a:off x="576073" y="2004971"/>
          <a:ext cx="8240756" cy="4173517"/>
        </p:xfrm>
        <a:graphic>
          <a:graphicData uri="http://schemas.openxmlformats.org/drawingml/2006/table">
            <a:tbl>
              <a:tblPr/>
              <a:tblGrid>
                <a:gridCol w="2291256">
                  <a:extLst>
                    <a:ext uri="{9D8B030D-6E8A-4147-A177-3AD203B41FA5}">
                      <a16:colId xmlns:a16="http://schemas.microsoft.com/office/drawing/2014/main" val="3922785610"/>
                    </a:ext>
                  </a:extLst>
                </a:gridCol>
                <a:gridCol w="5949500">
                  <a:extLst>
                    <a:ext uri="{9D8B030D-6E8A-4147-A177-3AD203B41FA5}">
                      <a16:colId xmlns:a16="http://schemas.microsoft.com/office/drawing/2014/main" val="1390765681"/>
                    </a:ext>
                  </a:extLst>
                </a:gridCol>
              </a:tblGrid>
              <a:tr h="300794">
                <a:tc>
                  <a:txBody>
                    <a:bodyPr/>
                    <a:lstStyle/>
                    <a:p>
                      <a:pPr rtl="0" fontAlgn="t">
                        <a:buNone/>
                      </a:pPr>
                      <a:r>
                        <a:rPr lang="en-US" sz="1200" b="0" i="0" u="none" strike="noStrike" dirty="0">
                          <a:solidFill>
                            <a:srgbClr val="000000"/>
                          </a:solidFill>
                          <a:effectLst/>
                          <a:latin typeface="Arial" panose="020B0604020202020204" pitchFamily="34" charset="0"/>
                        </a:rPr>
                        <a:t>Profile</a:t>
                      </a:r>
                      <a:endParaRPr lang="en-US" sz="1200" dirty="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8FCFC"/>
                    </a:solidFill>
                  </a:tcPr>
                </a:tc>
                <a:tc>
                  <a:txBody>
                    <a:bodyPr/>
                    <a:lstStyle/>
                    <a:p>
                      <a:pPr rtl="0" fontAlgn="t">
                        <a:buNone/>
                      </a:pPr>
                      <a:r>
                        <a:rPr lang="en-US" sz="1200" b="1" i="0" u="none" strike="noStrike">
                          <a:solidFill>
                            <a:srgbClr val="000000"/>
                          </a:solidFill>
                          <a:effectLst/>
                          <a:latin typeface="Arial" panose="020B0604020202020204" pitchFamily="34" charset="0"/>
                        </a:rPr>
                        <a:t>Details</a:t>
                      </a:r>
                      <a:endParaRPr lang="en-US" sz="120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8FCFC"/>
                    </a:solidFill>
                  </a:tcPr>
                </a:tc>
                <a:extLst>
                  <a:ext uri="{0D108BD9-81ED-4DB2-BD59-A6C34878D82A}">
                    <a16:rowId xmlns:a16="http://schemas.microsoft.com/office/drawing/2014/main" val="3540863889"/>
                  </a:ext>
                </a:extLst>
              </a:tr>
              <a:tr h="300794">
                <a:tc>
                  <a:txBody>
                    <a:bodyPr/>
                    <a:lstStyle/>
                    <a:p>
                      <a:pPr rtl="0" fontAlgn="t">
                        <a:buNone/>
                      </a:pPr>
                      <a:r>
                        <a:rPr lang="en-US" sz="1200" b="1" i="0" u="none" strike="noStrike" dirty="0">
                          <a:solidFill>
                            <a:srgbClr val="000000"/>
                          </a:solidFill>
                          <a:effectLst/>
                          <a:latin typeface="Arial" panose="020B0604020202020204" pitchFamily="34" charset="0"/>
                        </a:rPr>
                        <a:t>Drug Class</a:t>
                      </a:r>
                      <a:endParaRPr lang="en-US" sz="1200" dirty="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1F8F9"/>
                    </a:solidFill>
                  </a:tcPr>
                </a:tc>
                <a:tc>
                  <a:txBody>
                    <a:bodyPr/>
                    <a:lstStyle/>
                    <a:p>
                      <a:pPr rtl="0" fontAlgn="t">
                        <a:buNone/>
                      </a:pPr>
                      <a:r>
                        <a:rPr lang="it-IT" sz="1200" b="0" i="0" u="none" strike="noStrike">
                          <a:solidFill>
                            <a:srgbClr val="000000"/>
                          </a:solidFill>
                          <a:effectLst/>
                          <a:latin typeface="Arial" panose="020B0604020202020204" pitchFamily="34" charset="0"/>
                        </a:rPr>
                        <a:t>Non-Nucleoside Reverse Transcriptase Inhibitors (NNRTI)</a:t>
                      </a:r>
                      <a:endParaRPr lang="it-IT" sz="120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1F8F9"/>
                    </a:solidFill>
                  </a:tcPr>
                </a:tc>
                <a:extLst>
                  <a:ext uri="{0D108BD9-81ED-4DB2-BD59-A6C34878D82A}">
                    <a16:rowId xmlns:a16="http://schemas.microsoft.com/office/drawing/2014/main" val="1876479149"/>
                  </a:ext>
                </a:extLst>
              </a:tr>
              <a:tr h="300794">
                <a:tc>
                  <a:txBody>
                    <a:bodyPr/>
                    <a:lstStyle/>
                    <a:p>
                      <a:pPr rtl="0" fontAlgn="t">
                        <a:buNone/>
                      </a:pPr>
                      <a:r>
                        <a:rPr lang="en-US" sz="1200" b="1" i="0" u="none" strike="noStrike">
                          <a:solidFill>
                            <a:srgbClr val="000000"/>
                          </a:solidFill>
                          <a:effectLst/>
                          <a:latin typeface="Arial" panose="020B0604020202020204" pitchFamily="34" charset="0"/>
                        </a:rPr>
                        <a:t>Formulation</a:t>
                      </a:r>
                      <a:endParaRPr lang="en-US" sz="120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8FCFC"/>
                    </a:solidFill>
                  </a:tcPr>
                </a:tc>
                <a:tc>
                  <a:txBody>
                    <a:bodyPr/>
                    <a:lstStyle/>
                    <a:p>
                      <a:pPr rtl="0" fontAlgn="t">
                        <a:buNone/>
                      </a:pPr>
                      <a:r>
                        <a:rPr lang="en-US" sz="1200" b="0" i="0" u="none" strike="noStrike" dirty="0">
                          <a:solidFill>
                            <a:srgbClr val="000000"/>
                          </a:solidFill>
                          <a:effectLst/>
                          <a:latin typeface="Arial" panose="020B0604020202020204" pitchFamily="34" charset="0"/>
                        </a:rPr>
                        <a:t>Silicone elastomer ring</a:t>
                      </a:r>
                      <a:endParaRPr lang="en-US" sz="1200" dirty="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8FCFC"/>
                    </a:solidFill>
                  </a:tcPr>
                </a:tc>
                <a:extLst>
                  <a:ext uri="{0D108BD9-81ED-4DB2-BD59-A6C34878D82A}">
                    <a16:rowId xmlns:a16="http://schemas.microsoft.com/office/drawing/2014/main" val="258590942"/>
                  </a:ext>
                </a:extLst>
              </a:tr>
              <a:tr h="960871">
                <a:tc>
                  <a:txBody>
                    <a:bodyPr/>
                    <a:lstStyle/>
                    <a:p>
                      <a:pPr rtl="0" fontAlgn="t">
                        <a:buNone/>
                      </a:pPr>
                      <a:r>
                        <a:rPr lang="en-US" sz="1200" b="1" i="0" u="none" strike="noStrike">
                          <a:solidFill>
                            <a:srgbClr val="000000"/>
                          </a:solidFill>
                          <a:effectLst/>
                          <a:latin typeface="Arial" panose="020B0604020202020204" pitchFamily="34" charset="0"/>
                        </a:rPr>
                        <a:t>Pharmacodynamics</a:t>
                      </a:r>
                      <a:endParaRPr lang="en-US" sz="120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1F8F9"/>
                    </a:solidFill>
                  </a:tcPr>
                </a:tc>
                <a:tc>
                  <a:txBody>
                    <a:bodyPr/>
                    <a:lstStyle/>
                    <a:p>
                      <a:pPr rtl="0" fontAlgn="t">
                        <a:buNone/>
                      </a:pPr>
                      <a:r>
                        <a:rPr lang="en-US" sz="1200" b="0" i="0" u="none" strike="noStrike" dirty="0">
                          <a:solidFill>
                            <a:srgbClr val="000000"/>
                          </a:solidFill>
                          <a:effectLst/>
                          <a:latin typeface="Arial" panose="020B0604020202020204" pitchFamily="34" charset="0"/>
                        </a:rPr>
                        <a:t>Binds directly to the HIV-1 reverse transcriptase enzyme, inhibiting its activity and preventing the virus from replicating within healthy cells.</a:t>
                      </a:r>
                      <a:endParaRPr lang="en-US" sz="1200" dirty="0">
                        <a:effectLst/>
                      </a:endParaRPr>
                    </a:p>
                    <a:p>
                      <a:pPr rtl="0" fontAlgn="t">
                        <a:spcBef>
                          <a:spcPts val="800"/>
                        </a:spcBef>
                        <a:buNone/>
                      </a:pPr>
                      <a:r>
                        <a:rPr lang="en-US" sz="1200" b="0" i="0" u="none" strike="noStrike" dirty="0">
                          <a:solidFill>
                            <a:srgbClr val="000000"/>
                          </a:solidFill>
                          <a:effectLst/>
                          <a:latin typeface="Arial" panose="020B0604020202020204" pitchFamily="34" charset="0"/>
                        </a:rPr>
                        <a:t> Onset of protection: at least 24 hours after initiation</a:t>
                      </a:r>
                      <a:endParaRPr lang="en-US" sz="1200" dirty="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1F8F9"/>
                    </a:solidFill>
                  </a:tcPr>
                </a:tc>
                <a:extLst>
                  <a:ext uri="{0D108BD9-81ED-4DB2-BD59-A6C34878D82A}">
                    <a16:rowId xmlns:a16="http://schemas.microsoft.com/office/drawing/2014/main" val="554812240"/>
                  </a:ext>
                </a:extLst>
              </a:tr>
              <a:tr h="300794">
                <a:tc>
                  <a:txBody>
                    <a:bodyPr/>
                    <a:lstStyle/>
                    <a:p>
                      <a:pPr rtl="0" fontAlgn="t">
                        <a:buNone/>
                      </a:pPr>
                      <a:r>
                        <a:rPr lang="en-US" sz="1200" b="1" i="0" u="none" strike="noStrike">
                          <a:solidFill>
                            <a:srgbClr val="000000"/>
                          </a:solidFill>
                          <a:effectLst/>
                          <a:latin typeface="Arial" panose="020B0604020202020204" pitchFamily="34" charset="0"/>
                        </a:rPr>
                        <a:t>Effectiveness</a:t>
                      </a:r>
                      <a:endParaRPr lang="en-US" sz="120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8FCFC"/>
                    </a:solidFill>
                  </a:tcPr>
                </a:tc>
                <a:tc>
                  <a:txBody>
                    <a:bodyPr/>
                    <a:lstStyle/>
                    <a:p>
                      <a:pPr rtl="0" fontAlgn="t">
                        <a:buNone/>
                      </a:pPr>
                      <a:r>
                        <a:rPr lang="en-US" sz="1200" b="0" i="0" u="none" strike="noStrike" dirty="0">
                          <a:solidFill>
                            <a:srgbClr val="000000"/>
                          </a:solidFill>
                          <a:effectLst/>
                          <a:latin typeface="Arial" panose="020B0604020202020204" pitchFamily="34" charset="0"/>
                        </a:rPr>
                        <a:t>Up to 50%</a:t>
                      </a:r>
                      <a:endParaRPr lang="en-US" sz="1200" dirty="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8FCFC"/>
                    </a:solidFill>
                  </a:tcPr>
                </a:tc>
                <a:extLst>
                  <a:ext uri="{0D108BD9-81ED-4DB2-BD59-A6C34878D82A}">
                    <a16:rowId xmlns:a16="http://schemas.microsoft.com/office/drawing/2014/main" val="3742016429"/>
                  </a:ext>
                </a:extLst>
              </a:tr>
              <a:tr h="300794">
                <a:tc>
                  <a:txBody>
                    <a:bodyPr/>
                    <a:lstStyle/>
                    <a:p>
                      <a:pPr rtl="0" fontAlgn="t">
                        <a:buNone/>
                      </a:pPr>
                      <a:r>
                        <a:rPr lang="en-US" sz="1200" b="1" i="0" u="none" strike="noStrike">
                          <a:solidFill>
                            <a:srgbClr val="000000"/>
                          </a:solidFill>
                          <a:effectLst/>
                          <a:latin typeface="Arial" panose="020B0604020202020204" pitchFamily="34" charset="0"/>
                        </a:rPr>
                        <a:t>Dosing</a:t>
                      </a:r>
                      <a:endParaRPr lang="en-US" sz="120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1F8F9"/>
                    </a:solidFill>
                  </a:tcPr>
                </a:tc>
                <a:tc>
                  <a:txBody>
                    <a:bodyPr/>
                    <a:lstStyle/>
                    <a:p>
                      <a:pPr rtl="0" fontAlgn="t">
                        <a:buNone/>
                      </a:pPr>
                      <a:r>
                        <a:rPr lang="en-US" sz="1200" b="0" i="0" u="none" strike="noStrike" dirty="0">
                          <a:solidFill>
                            <a:srgbClr val="000000"/>
                          </a:solidFill>
                          <a:effectLst/>
                          <a:latin typeface="Arial" panose="020B0604020202020204" pitchFamily="34" charset="0"/>
                        </a:rPr>
                        <a:t>DVR 25mg</a:t>
                      </a:r>
                      <a:endParaRPr lang="en-US" sz="1200" dirty="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1F8F9"/>
                    </a:solidFill>
                  </a:tcPr>
                </a:tc>
                <a:extLst>
                  <a:ext uri="{0D108BD9-81ED-4DB2-BD59-A6C34878D82A}">
                    <a16:rowId xmlns:a16="http://schemas.microsoft.com/office/drawing/2014/main" val="1037010605"/>
                  </a:ext>
                </a:extLst>
              </a:tr>
              <a:tr h="300794">
                <a:tc>
                  <a:txBody>
                    <a:bodyPr/>
                    <a:lstStyle/>
                    <a:p>
                      <a:pPr rtl="0" fontAlgn="t">
                        <a:buNone/>
                      </a:pPr>
                      <a:r>
                        <a:rPr lang="en-US" sz="1200" b="1" i="0" u="none" strike="noStrike">
                          <a:solidFill>
                            <a:srgbClr val="000000"/>
                          </a:solidFill>
                          <a:effectLst/>
                          <a:latin typeface="Arial" panose="020B0604020202020204" pitchFamily="34" charset="0"/>
                        </a:rPr>
                        <a:t>Mode of Administration</a:t>
                      </a:r>
                      <a:endParaRPr lang="en-US" sz="120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8FCFC"/>
                    </a:solidFill>
                  </a:tcPr>
                </a:tc>
                <a:tc>
                  <a:txBody>
                    <a:bodyPr/>
                    <a:lstStyle/>
                    <a:p>
                      <a:pPr rtl="0" fontAlgn="t">
                        <a:buNone/>
                      </a:pPr>
                      <a:r>
                        <a:rPr lang="en-US" sz="1200" b="0" i="0" u="none" strike="noStrike" dirty="0">
                          <a:solidFill>
                            <a:srgbClr val="000000"/>
                          </a:solidFill>
                          <a:effectLst/>
                          <a:latin typeface="Arial" panose="020B0604020202020204" pitchFamily="34" charset="0"/>
                        </a:rPr>
                        <a:t>Insert in vagina for 28 days per ring</a:t>
                      </a:r>
                      <a:endParaRPr lang="en-US" sz="1200" dirty="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8FCFC"/>
                    </a:solidFill>
                  </a:tcPr>
                </a:tc>
                <a:extLst>
                  <a:ext uri="{0D108BD9-81ED-4DB2-BD59-A6C34878D82A}">
                    <a16:rowId xmlns:a16="http://schemas.microsoft.com/office/drawing/2014/main" val="192090838"/>
                  </a:ext>
                </a:extLst>
              </a:tr>
              <a:tr h="553544">
                <a:tc>
                  <a:txBody>
                    <a:bodyPr/>
                    <a:lstStyle/>
                    <a:p>
                      <a:pPr rtl="0" fontAlgn="t">
                        <a:buNone/>
                      </a:pPr>
                      <a:r>
                        <a:rPr lang="en-US" sz="1200" b="1" i="0" u="none" strike="noStrike">
                          <a:solidFill>
                            <a:srgbClr val="000000"/>
                          </a:solidFill>
                          <a:effectLst/>
                          <a:latin typeface="Arial" panose="020B0604020202020204" pitchFamily="34" charset="0"/>
                        </a:rPr>
                        <a:t>Side Effects</a:t>
                      </a:r>
                      <a:endParaRPr lang="en-US" sz="120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1F8F9"/>
                    </a:solidFill>
                  </a:tcPr>
                </a:tc>
                <a:tc>
                  <a:txBody>
                    <a:bodyPr/>
                    <a:lstStyle/>
                    <a:p>
                      <a:pPr rtl="0" fontAlgn="t">
                        <a:buNone/>
                      </a:pPr>
                      <a:r>
                        <a:rPr lang="en-US" sz="1200" b="0" i="0" u="none" strike="noStrike" dirty="0">
                          <a:solidFill>
                            <a:srgbClr val="000000"/>
                          </a:solidFill>
                          <a:effectLst/>
                          <a:latin typeface="Arial" panose="020B0604020202020204" pitchFamily="34" charset="0"/>
                        </a:rPr>
                        <a:t>Commonly mild, including UTI, vaginal discharge, vulvar irritation, pelvic and lower back pain</a:t>
                      </a:r>
                      <a:endParaRPr lang="en-US" sz="1200" dirty="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1F8F9"/>
                    </a:solidFill>
                  </a:tcPr>
                </a:tc>
                <a:extLst>
                  <a:ext uri="{0D108BD9-81ED-4DB2-BD59-A6C34878D82A}">
                    <a16:rowId xmlns:a16="http://schemas.microsoft.com/office/drawing/2014/main" val="1502668830"/>
                  </a:ext>
                </a:extLst>
              </a:tr>
              <a:tr h="553544">
                <a:tc>
                  <a:txBody>
                    <a:bodyPr/>
                    <a:lstStyle/>
                    <a:p>
                      <a:pPr rtl="0" fontAlgn="t">
                        <a:buNone/>
                      </a:pPr>
                      <a:r>
                        <a:rPr lang="en-US" sz="1200" b="1" i="0" u="none" strike="noStrike">
                          <a:solidFill>
                            <a:srgbClr val="000000"/>
                          </a:solidFill>
                          <a:effectLst/>
                          <a:latin typeface="Arial" panose="020B0604020202020204" pitchFamily="34" charset="0"/>
                        </a:rPr>
                        <a:t>Drug-drug Interactions</a:t>
                      </a:r>
                      <a:endParaRPr lang="en-US" sz="120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8FCFC"/>
                    </a:solidFill>
                  </a:tcPr>
                </a:tc>
                <a:tc>
                  <a:txBody>
                    <a:bodyPr/>
                    <a:lstStyle/>
                    <a:p>
                      <a:pPr rtl="0" fontAlgn="t">
                        <a:buNone/>
                      </a:pPr>
                      <a:r>
                        <a:rPr lang="en-US" sz="1200" b="0" i="0" u="none" strike="noStrike" dirty="0">
                          <a:solidFill>
                            <a:srgbClr val="000000"/>
                          </a:solidFill>
                          <a:effectLst/>
                          <a:latin typeface="Arial" panose="020B0604020202020204" pitchFamily="34" charset="0"/>
                        </a:rPr>
                        <a:t>No known drug-drug interactions with contraceptive hormones, hormones used for gender-affirming hormone therapy, alcohol, or recreational drugs.</a:t>
                      </a:r>
                      <a:endParaRPr lang="en-US" sz="1200" dirty="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8FCFC"/>
                    </a:solidFill>
                  </a:tcPr>
                </a:tc>
                <a:extLst>
                  <a:ext uri="{0D108BD9-81ED-4DB2-BD59-A6C34878D82A}">
                    <a16:rowId xmlns:a16="http://schemas.microsoft.com/office/drawing/2014/main" val="1583172985"/>
                  </a:ext>
                </a:extLst>
              </a:tr>
              <a:tr h="300794">
                <a:tc>
                  <a:txBody>
                    <a:bodyPr/>
                    <a:lstStyle/>
                    <a:p>
                      <a:pPr rtl="0" fontAlgn="t">
                        <a:buNone/>
                      </a:pPr>
                      <a:r>
                        <a:rPr lang="en-US" sz="1200" b="1" i="0" u="none" strike="noStrike">
                          <a:solidFill>
                            <a:srgbClr val="000000"/>
                          </a:solidFill>
                          <a:effectLst/>
                          <a:latin typeface="Arial" panose="020B0604020202020204" pitchFamily="34" charset="0"/>
                        </a:rPr>
                        <a:t>Contraindications</a:t>
                      </a:r>
                      <a:endParaRPr lang="en-US" sz="120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1F8F9"/>
                    </a:solidFill>
                  </a:tcPr>
                </a:tc>
                <a:tc>
                  <a:txBody>
                    <a:bodyPr/>
                    <a:lstStyle/>
                    <a:p>
                      <a:pPr rtl="0" fontAlgn="t">
                        <a:buNone/>
                      </a:pPr>
                      <a:r>
                        <a:rPr lang="en-US" sz="1200" b="0" i="0" u="none" strike="noStrike" dirty="0">
                          <a:solidFill>
                            <a:srgbClr val="000000"/>
                          </a:solidFill>
                          <a:effectLst/>
                          <a:latin typeface="Arial" panose="020B0604020202020204" pitchFamily="34" charset="0"/>
                        </a:rPr>
                        <a:t>Allergy and hypersensitivity</a:t>
                      </a:r>
                      <a:endParaRPr lang="en-US" sz="1200" dirty="0">
                        <a:effectLst/>
                      </a:endParaRPr>
                    </a:p>
                  </a:txBody>
                  <a:tcPr marL="52033" marR="52033" marT="35680" marB="35680">
                    <a:lnL w="12697" cap="flat" cmpd="sng" algn="ctr">
                      <a:solidFill>
                        <a:srgbClr val="DAEDEF"/>
                      </a:solidFill>
                      <a:prstDash val="solid"/>
                      <a:round/>
                      <a:headEnd type="none" w="med" len="med"/>
                      <a:tailEnd type="none" w="med" len="med"/>
                    </a:lnL>
                    <a:lnR w="12697" cap="flat" cmpd="sng" algn="ctr">
                      <a:solidFill>
                        <a:srgbClr val="DAEDEF"/>
                      </a:solidFill>
                      <a:prstDash val="solid"/>
                      <a:round/>
                      <a:headEnd type="none" w="med" len="med"/>
                      <a:tailEnd type="none" w="med" len="med"/>
                    </a:lnR>
                    <a:lnT w="12697" cap="flat" cmpd="sng" algn="ctr">
                      <a:solidFill>
                        <a:srgbClr val="DAEDEF"/>
                      </a:solidFill>
                      <a:prstDash val="solid"/>
                      <a:round/>
                      <a:headEnd type="none" w="med" len="med"/>
                      <a:tailEnd type="none" w="med" len="med"/>
                    </a:lnT>
                    <a:lnB w="12697" cap="flat" cmpd="sng" algn="ctr">
                      <a:solidFill>
                        <a:srgbClr val="DAEDEF"/>
                      </a:solidFill>
                      <a:prstDash val="solid"/>
                      <a:round/>
                      <a:headEnd type="none" w="med" len="med"/>
                      <a:tailEnd type="none" w="med" len="med"/>
                    </a:lnB>
                    <a:solidFill>
                      <a:srgbClr val="F1F8F9"/>
                    </a:solidFill>
                  </a:tcPr>
                </a:tc>
                <a:extLst>
                  <a:ext uri="{0D108BD9-81ED-4DB2-BD59-A6C34878D82A}">
                    <a16:rowId xmlns:a16="http://schemas.microsoft.com/office/drawing/2014/main" val="1234604488"/>
                  </a:ext>
                </a:extLst>
              </a:tr>
            </a:tbl>
          </a:graphicData>
        </a:graphic>
      </p:graphicFrame>
      <p:sp>
        <p:nvSpPr>
          <p:cNvPr id="7" name="Rectangle 1">
            <a:extLst>
              <a:ext uri="{FF2B5EF4-FFF2-40B4-BE49-F238E27FC236}">
                <a16:creationId xmlns:a16="http://schemas.microsoft.com/office/drawing/2014/main" id="{65091084-0803-3D51-B64E-A6D38DE61EE2}"/>
              </a:ext>
            </a:extLst>
          </p:cNvPr>
          <p:cNvSpPr>
            <a:spLocks noChangeArrowheads="1"/>
          </p:cNvSpPr>
          <p:nvPr/>
        </p:nvSpPr>
        <p:spPr bwMode="auto">
          <a:xfrm>
            <a:off x="567691" y="2437510"/>
            <a:ext cx="9554500" cy="642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979481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E3AE8F-547B-03DA-5754-D1396EF222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7B0338-209E-9CFA-9EB1-F7A182C28055}"/>
              </a:ext>
            </a:extLst>
          </p:cNvPr>
          <p:cNvSpPr>
            <a:spLocks noGrp="1"/>
          </p:cNvSpPr>
          <p:nvPr>
            <p:ph type="ctrTitle"/>
          </p:nvPr>
        </p:nvSpPr>
        <p:spPr>
          <a:xfrm>
            <a:off x="658368" y="679513"/>
            <a:ext cx="7970436" cy="765239"/>
          </a:xfrm>
        </p:spPr>
        <p:txBody>
          <a:bodyPr/>
          <a:lstStyle/>
          <a:p>
            <a:r>
              <a:rPr lang="en-US" sz="3100" dirty="0">
                <a:solidFill>
                  <a:schemeClr val="accent3"/>
                </a:solidFill>
                <a:latin typeface="Century Gothic" panose="020B0502020202020204" pitchFamily="34" charset="0"/>
              </a:rPr>
              <a:t>Ring Insertion Steps for Clients</a:t>
            </a:r>
          </a:p>
        </p:txBody>
      </p:sp>
      <p:pic>
        <p:nvPicPr>
          <p:cNvPr id="2050" name="Picture 2">
            <a:extLst>
              <a:ext uri="{FF2B5EF4-FFF2-40B4-BE49-F238E27FC236}">
                <a16:creationId xmlns:a16="http://schemas.microsoft.com/office/drawing/2014/main" id="{FEFF88A9-9836-BD7B-AD52-981228F1A15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99" t="1587" r="720" b="1753"/>
          <a:stretch>
            <a:fillRect/>
          </a:stretch>
        </p:blipFill>
        <p:spPr bwMode="auto">
          <a:xfrm>
            <a:off x="69494" y="2192075"/>
            <a:ext cx="9005011" cy="3833165"/>
          </a:xfrm>
          <a:prstGeom prst="rect">
            <a:avLst/>
          </a:prstGeom>
          <a:noFill/>
          <a:ln>
            <a:solidFill>
              <a:schemeClr val="accent6">
                <a:lumMod val="60000"/>
                <a:lumOff val="4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779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27ED1-B605-B36E-6025-BE79463F93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C13F1C-BD7B-ED03-0CD7-39DDAEC8DF14}"/>
              </a:ext>
            </a:extLst>
          </p:cNvPr>
          <p:cNvSpPr>
            <a:spLocks noGrp="1"/>
          </p:cNvSpPr>
          <p:nvPr>
            <p:ph type="ctrTitle"/>
          </p:nvPr>
        </p:nvSpPr>
        <p:spPr>
          <a:xfrm>
            <a:off x="658368" y="679513"/>
            <a:ext cx="7970436" cy="765239"/>
          </a:xfrm>
        </p:spPr>
        <p:txBody>
          <a:bodyPr/>
          <a:lstStyle/>
          <a:p>
            <a:r>
              <a:rPr lang="en-US" sz="3100" dirty="0">
                <a:solidFill>
                  <a:schemeClr val="accent3"/>
                </a:solidFill>
                <a:latin typeface="Century Gothic" panose="020B0502020202020204" pitchFamily="34" charset="0"/>
              </a:rPr>
              <a:t>Ring Removal Steps for Clients</a:t>
            </a:r>
          </a:p>
        </p:txBody>
      </p:sp>
      <p:pic>
        <p:nvPicPr>
          <p:cNvPr id="4" name="Picture 3" descr="Diagram&#10;&#10;AI-generated content may be incorrect.">
            <a:extLst>
              <a:ext uri="{FF2B5EF4-FFF2-40B4-BE49-F238E27FC236}">
                <a16:creationId xmlns:a16="http://schemas.microsoft.com/office/drawing/2014/main" id="{103207BB-C241-D454-BDF7-723AA8263F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062" y="2125370"/>
            <a:ext cx="8905875" cy="3733800"/>
          </a:xfrm>
          <a:prstGeom prst="rect">
            <a:avLst/>
          </a:prstGeom>
          <a:noFill/>
          <a:ln>
            <a:solidFill>
              <a:schemeClr val="accent6">
                <a:lumMod val="60000"/>
                <a:lumOff val="40000"/>
              </a:schemeClr>
            </a:solidFill>
          </a:ln>
        </p:spPr>
      </p:pic>
    </p:spTree>
    <p:extLst>
      <p:ext uri="{BB962C8B-B14F-4D97-AF65-F5344CB8AC3E}">
        <p14:creationId xmlns:p14="http://schemas.microsoft.com/office/powerpoint/2010/main" val="4078779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B2FC1-9505-222B-6000-BE8FEDA207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1AC5C7-1B73-8CEA-CD09-0A911E21721C}"/>
              </a:ext>
            </a:extLst>
          </p:cNvPr>
          <p:cNvSpPr>
            <a:spLocks noGrp="1"/>
          </p:cNvSpPr>
          <p:nvPr>
            <p:ph type="ctrTitle"/>
          </p:nvPr>
        </p:nvSpPr>
        <p:spPr/>
        <p:txBody>
          <a:bodyPr>
            <a:normAutofit/>
          </a:bodyPr>
          <a:lstStyle/>
          <a:p>
            <a:r>
              <a:rPr lang="en-US" sz="4400" dirty="0"/>
              <a:t>Unit 2</a:t>
            </a:r>
          </a:p>
        </p:txBody>
      </p:sp>
      <p:sp>
        <p:nvSpPr>
          <p:cNvPr id="3" name="Subtitle 2">
            <a:extLst>
              <a:ext uri="{FF2B5EF4-FFF2-40B4-BE49-F238E27FC236}">
                <a16:creationId xmlns:a16="http://schemas.microsoft.com/office/drawing/2014/main" id="{596275C5-1B5D-080F-7957-73E567942AB4}"/>
              </a:ext>
            </a:extLst>
          </p:cNvPr>
          <p:cNvSpPr>
            <a:spLocks noGrp="1"/>
          </p:cNvSpPr>
          <p:nvPr>
            <p:ph type="subTitle" idx="1"/>
          </p:nvPr>
        </p:nvSpPr>
        <p:spPr>
          <a:xfrm>
            <a:off x="1197864" y="3922776"/>
            <a:ext cx="7013448" cy="1618488"/>
          </a:xfrm>
        </p:spPr>
        <p:txBody>
          <a:bodyPr>
            <a:normAutofit/>
          </a:bodyPr>
          <a:lstStyle/>
          <a:p>
            <a:r>
              <a:rPr lang="en-US" sz="3600" dirty="0">
                <a:latin typeface="Century Gothic" panose="020B0502020202020204" pitchFamily="34" charset="0"/>
              </a:rPr>
              <a:t>Transitioning from the </a:t>
            </a:r>
            <a:r>
              <a:rPr lang="en-US" sz="3600" dirty="0" err="1">
                <a:latin typeface="Century Gothic" panose="020B0502020202020204" pitchFamily="34" charset="0"/>
              </a:rPr>
              <a:t>Dapivirine</a:t>
            </a:r>
            <a:r>
              <a:rPr lang="en-US" sz="3600" dirty="0">
                <a:latin typeface="Century Gothic" panose="020B0502020202020204" pitchFamily="34" charset="0"/>
              </a:rPr>
              <a:t> Vaginal Ring to other PrEP Products</a:t>
            </a:r>
          </a:p>
          <a:p>
            <a:endParaRPr lang="en-US" sz="3600" dirty="0">
              <a:latin typeface="Century Gothic" panose="020B0502020202020204" pitchFamily="34" charset="0"/>
            </a:endParaRPr>
          </a:p>
          <a:p>
            <a:endParaRPr lang="en-US" sz="3600" dirty="0">
              <a:latin typeface="Century Gothic" panose="020B0502020202020204" pitchFamily="34" charset="0"/>
            </a:endParaRPr>
          </a:p>
          <a:p>
            <a:endParaRPr lang="en-US" sz="4400" dirty="0"/>
          </a:p>
        </p:txBody>
      </p:sp>
    </p:spTree>
    <p:extLst>
      <p:ext uri="{BB962C8B-B14F-4D97-AF65-F5344CB8AC3E}">
        <p14:creationId xmlns:p14="http://schemas.microsoft.com/office/powerpoint/2010/main" val="4288752084"/>
      </p:ext>
    </p:extLst>
  </p:cSld>
  <p:clrMapOvr>
    <a:masterClrMapping/>
  </p:clrMapOvr>
</p:sld>
</file>

<file path=ppt/theme/theme1.xml><?xml version="1.0" encoding="utf-8"?>
<a:theme xmlns:a="http://schemas.openxmlformats.org/drawingml/2006/main" name="MOH PrEP Training">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399</TotalTime>
  <Words>515</Words>
  <Application>Microsoft Office PowerPoint</Application>
  <PresentationFormat>On-screen Show (4:3)</PresentationFormat>
  <Paragraphs>60</Paragraphs>
  <Slides>15</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15</vt:i4>
      </vt:variant>
    </vt:vector>
  </HeadingPairs>
  <TitlesOfParts>
    <vt:vector size="23" baseType="lpstr">
      <vt:lpstr>Aptos</vt:lpstr>
      <vt:lpstr>Aptos Display</vt:lpstr>
      <vt:lpstr>Arial</vt:lpstr>
      <vt:lpstr>Century Gothic</vt:lpstr>
      <vt:lpstr>Noto Sans Symbols</vt:lpstr>
      <vt:lpstr>Poppins</vt:lpstr>
      <vt:lpstr>MOH PrEP Training</vt:lpstr>
      <vt:lpstr>1_Office Theme</vt:lpstr>
      <vt:lpstr>Module 7</vt:lpstr>
      <vt:lpstr>Module 7 Units</vt:lpstr>
      <vt:lpstr>Unit 1</vt:lpstr>
      <vt:lpstr>Unit 1 Learning Objectives</vt:lpstr>
      <vt:lpstr>Overview of the Dapivirine Vaginal Ring</vt:lpstr>
      <vt:lpstr>DVR Profile</vt:lpstr>
      <vt:lpstr>Ring Insertion Steps for Clients</vt:lpstr>
      <vt:lpstr>Ring Removal Steps for Clients</vt:lpstr>
      <vt:lpstr>Unit 2</vt:lpstr>
      <vt:lpstr>Unit 2 Learning Objectives</vt:lpstr>
      <vt:lpstr>PowerPoint Presentation</vt:lpstr>
      <vt:lpstr>Transitioning from DVR to Oral PrEP</vt:lpstr>
      <vt:lpstr>Transitioning from DVR to Cabotegravir</vt:lpstr>
      <vt:lpstr>Transitioning from DVR to Lenacapavir</vt:lpstr>
      <vt:lpstr>PowerPoint Presentation</vt:lpstr>
    </vt:vector>
  </TitlesOfParts>
  <Company>Department of State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7</dc:title>
  <dc:creator>Musonda, Musonda (Lusaka)</dc:creator>
  <cp:lastModifiedBy>Chimika Phiri</cp:lastModifiedBy>
  <cp:revision>16</cp:revision>
  <dcterms:created xsi:type="dcterms:W3CDTF">2026-02-03T12:22:00Z</dcterms:created>
  <dcterms:modified xsi:type="dcterms:W3CDTF">2026-02-16T18:58:49Z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665d9ee-429a-4d5f-97cc-cfb56e044a6e_Enabled">
    <vt:lpwstr>true</vt:lpwstr>
  </property>
  <property fmtid="{D5CDD505-2E9C-101B-9397-08002B2CF9AE}" pid="3" name="MSIP_Label_1665d9ee-429a-4d5f-97cc-cfb56e044a6e_SetDate">
    <vt:lpwstr>2026-02-03T12:44:06Z</vt:lpwstr>
  </property>
  <property fmtid="{D5CDD505-2E9C-101B-9397-08002B2CF9AE}" pid="4" name="MSIP_Label_1665d9ee-429a-4d5f-97cc-cfb56e044a6e_Method">
    <vt:lpwstr>Privileged</vt:lpwstr>
  </property>
  <property fmtid="{D5CDD505-2E9C-101B-9397-08002B2CF9AE}" pid="5" name="MSIP_Label_1665d9ee-429a-4d5f-97cc-cfb56e044a6e_Name">
    <vt:lpwstr>1665d9ee-429a-4d5f-97cc-cfb56e044a6e</vt:lpwstr>
  </property>
  <property fmtid="{D5CDD505-2E9C-101B-9397-08002B2CF9AE}" pid="6" name="MSIP_Label_1665d9ee-429a-4d5f-97cc-cfb56e044a6e_SiteId">
    <vt:lpwstr>66cf5074-5afe-48d1-a691-a12b2121f44b</vt:lpwstr>
  </property>
  <property fmtid="{D5CDD505-2E9C-101B-9397-08002B2CF9AE}" pid="7" name="MSIP_Label_1665d9ee-429a-4d5f-97cc-cfb56e044a6e_ActionId">
    <vt:lpwstr>bc89a10c-aeab-43d6-bd2a-59d34ee1ba4c</vt:lpwstr>
  </property>
  <property fmtid="{D5CDD505-2E9C-101B-9397-08002B2CF9AE}" pid="8" name="MSIP_Label_1665d9ee-429a-4d5f-97cc-cfb56e044a6e_ContentBits">
    <vt:lpwstr>0</vt:lpwstr>
  </property>
  <property fmtid="{D5CDD505-2E9C-101B-9397-08002B2CF9AE}" pid="9" name="MSIP_Label_1665d9ee-429a-4d5f-97cc-cfb56e044a6e_Tag">
    <vt:lpwstr>10, 0, 1, 1</vt:lpwstr>
  </property>
</Properties>
</file>